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Agrandir" charset="1" panose="00000500000000000000"/>
      <p:regular r:id="rId18"/>
    </p:embeddedFont>
    <p:embeddedFont>
      <p:font typeface="Agrandir Bold" charset="1" panose="00000800000000000000"/>
      <p:regular r:id="rId19"/>
    </p:embeddedFont>
    <p:embeddedFont>
      <p:font typeface="Canva Sans" charset="1" panose="020B05030305010401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https://www.linkedin.com/in/gracekim16/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https://www.linkedin.com/in/seyunkim03/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https://www.linkedin.com/in/seyunkim03/recent-activity/all/" TargetMode="External" Type="http://schemas.openxmlformats.org/officeDocument/2006/relationships/hyperlink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276977" y="-4525621"/>
            <a:ext cx="3796393" cy="7592786"/>
            <a:chOff x="0" y="0"/>
            <a:chExt cx="3175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1587500" y="6350000"/>
                  </a:moveTo>
                  <a:lnTo>
                    <a:pt x="1587500" y="6350000"/>
                  </a:lnTo>
                  <a:cubicBezTo>
                    <a:pt x="711200" y="6350000"/>
                    <a:pt x="0" y="5638800"/>
                    <a:pt x="0" y="4762500"/>
                  </a:cubicBezTo>
                  <a:lnTo>
                    <a:pt x="0" y="1587500"/>
                  </a:lnTo>
                  <a:cubicBezTo>
                    <a:pt x="0" y="711200"/>
                    <a:pt x="711200" y="0"/>
                    <a:pt x="1587500" y="0"/>
                  </a:cubicBezTo>
                  <a:lnTo>
                    <a:pt x="1587500" y="0"/>
                  </a:lnTo>
                  <a:cubicBezTo>
                    <a:pt x="2463800" y="0"/>
                    <a:pt x="3175000" y="711200"/>
                    <a:pt x="3175000" y="1587500"/>
                  </a:cubicBezTo>
                  <a:lnTo>
                    <a:pt x="3175000" y="4762500"/>
                  </a:lnTo>
                  <a:cubicBezTo>
                    <a:pt x="3175000" y="5638800"/>
                    <a:pt x="2463800" y="6350000"/>
                    <a:pt x="1587500" y="635000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1587500" y="19050"/>
                  </a:moveTo>
                  <a:cubicBezTo>
                    <a:pt x="2452370" y="19050"/>
                    <a:pt x="3155950" y="722630"/>
                    <a:pt x="3155950" y="1587500"/>
                  </a:cubicBezTo>
                  <a:lnTo>
                    <a:pt x="3155950" y="4762500"/>
                  </a:lnTo>
                  <a:cubicBezTo>
                    <a:pt x="3155950" y="5627370"/>
                    <a:pt x="2452370" y="6330950"/>
                    <a:pt x="1587500" y="6330950"/>
                  </a:cubicBezTo>
                  <a:cubicBezTo>
                    <a:pt x="722630" y="6330950"/>
                    <a:pt x="19050" y="5627370"/>
                    <a:pt x="19050" y="4762500"/>
                  </a:cubicBezTo>
                  <a:lnTo>
                    <a:pt x="19050" y="1587500"/>
                  </a:lnTo>
                  <a:cubicBezTo>
                    <a:pt x="19050" y="722630"/>
                    <a:pt x="722630" y="19050"/>
                    <a:pt x="1587500" y="19050"/>
                  </a:cubicBezTo>
                  <a:moveTo>
                    <a:pt x="1587500" y="0"/>
                  </a:moveTo>
                  <a:cubicBezTo>
                    <a:pt x="711200" y="0"/>
                    <a:pt x="0" y="711200"/>
                    <a:pt x="0" y="1587500"/>
                  </a:cubicBezTo>
                  <a:lnTo>
                    <a:pt x="0" y="4762500"/>
                  </a:lnTo>
                  <a:cubicBezTo>
                    <a:pt x="0" y="5638800"/>
                    <a:pt x="711200" y="6350000"/>
                    <a:pt x="1587500" y="6350000"/>
                  </a:cubicBezTo>
                  <a:cubicBezTo>
                    <a:pt x="2463800" y="6350000"/>
                    <a:pt x="3175000" y="5638800"/>
                    <a:pt x="3175000" y="4762500"/>
                  </a:cubicBezTo>
                  <a:lnTo>
                    <a:pt x="3175000" y="1587500"/>
                  </a:lnTo>
                  <a:cubicBezTo>
                    <a:pt x="3175000" y="711200"/>
                    <a:pt x="2463800" y="0"/>
                    <a:pt x="1587500" y="0"/>
                  </a:cubicBezTo>
                  <a:lnTo>
                    <a:pt x="1587500" y="0"/>
                  </a:lnTo>
                  <a:close/>
                </a:path>
              </a:pathLst>
            </a:custGeom>
            <a:solidFill>
              <a:srgbClr val="6CA595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113407" y="3972735"/>
            <a:ext cx="669671" cy="66967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787010" y="9730055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4010151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443929" y="990829"/>
            <a:ext cx="4152671" cy="4152671"/>
          </a:xfrm>
          <a:custGeom>
            <a:avLst/>
            <a:gdLst/>
            <a:ahLst/>
            <a:cxnLst/>
            <a:rect r="r" b="b" t="t" l="l"/>
            <a:pathLst>
              <a:path h="4152671" w="4152671">
                <a:moveTo>
                  <a:pt x="0" y="0"/>
                </a:moveTo>
                <a:lnTo>
                  <a:pt x="4152671" y="0"/>
                </a:lnTo>
                <a:lnTo>
                  <a:pt x="4152671" y="4152671"/>
                </a:lnTo>
                <a:lnTo>
                  <a:pt x="0" y="4152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1520265" y="366422"/>
            <a:ext cx="8903613" cy="9080790"/>
            <a:chOff x="0" y="0"/>
            <a:chExt cx="6062980" cy="61836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-5307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443736" y="5243336"/>
            <a:ext cx="669671" cy="66967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5394288" y="366422"/>
            <a:ext cx="1006245" cy="1006245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721866" y="8970816"/>
            <a:ext cx="2839923" cy="2896436"/>
            <a:chOff x="0" y="0"/>
            <a:chExt cx="6062980" cy="618363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21" id="21"/>
          <p:cNvSpPr txBox="true"/>
          <p:nvPr/>
        </p:nvSpPr>
        <p:spPr>
          <a:xfrm rot="0">
            <a:off x="342877" y="5615255"/>
            <a:ext cx="13662122" cy="411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0"/>
              </a:lnSpc>
            </a:pPr>
            <a:r>
              <a:rPr lang="en-US" sz="24000" spc="-1320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LinkedIn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-1997557" y="8921115"/>
            <a:ext cx="6625982" cy="65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0"/>
              </a:lnSpc>
            </a:pPr>
            <a:r>
              <a:rPr lang="en-US" sz="3900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Ace Kim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721922" y="223802"/>
            <a:ext cx="2906502" cy="2227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798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University </a:t>
            </a:r>
          </a:p>
          <a:p>
            <a:pPr algn="ctr">
              <a:lnSpc>
                <a:spcPts val="4178"/>
              </a:lnSpc>
            </a:pPr>
            <a:r>
              <a:rPr lang="en-US" sz="3798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of</a:t>
            </a:r>
          </a:p>
          <a:p>
            <a:pPr algn="ctr">
              <a:lnSpc>
                <a:spcPts val="4178"/>
              </a:lnSpc>
            </a:pPr>
            <a:r>
              <a:rPr lang="en-US" sz="3798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Toledo</a:t>
            </a:r>
          </a:p>
          <a:p>
            <a:pPr algn="ctr">
              <a:lnSpc>
                <a:spcPts val="4178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6179530" y="663396"/>
            <a:ext cx="5008426" cy="452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www.gracescorner.me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442" y="5393935"/>
            <a:ext cx="4540928" cy="1028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9"/>
              </a:lnSpc>
            </a:pPr>
            <a:r>
              <a:rPr lang="en-US" sz="6705" spc="-36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Optimizing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9029" y="9258300"/>
            <a:ext cx="669671" cy="66967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942902" y="9591348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18401" y="4194073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04105" y="7485757"/>
            <a:ext cx="4391469" cy="4391469"/>
          </a:xfrm>
          <a:custGeom>
            <a:avLst/>
            <a:gdLst/>
            <a:ahLst/>
            <a:cxnLst/>
            <a:rect r="r" b="b" t="t" l="l"/>
            <a:pathLst>
              <a:path h="4391469" w="4391469">
                <a:moveTo>
                  <a:pt x="0" y="0"/>
                </a:moveTo>
                <a:lnTo>
                  <a:pt x="4391469" y="0"/>
                </a:lnTo>
                <a:lnTo>
                  <a:pt x="4391469" y="4391469"/>
                </a:lnTo>
                <a:lnTo>
                  <a:pt x="0" y="4391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589629" y="8588629"/>
            <a:ext cx="669671" cy="66967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396684" y="234227"/>
            <a:ext cx="1006245" cy="10062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3034101">
            <a:off x="15017912" y="3471418"/>
            <a:ext cx="3813105" cy="3888984"/>
            <a:chOff x="0" y="0"/>
            <a:chExt cx="6062980" cy="61836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6" id="16"/>
          <p:cNvSpPr txBox="true"/>
          <p:nvPr/>
        </p:nvSpPr>
        <p:spPr>
          <a:xfrm rot="0">
            <a:off x="3583302" y="4184548"/>
            <a:ext cx="13006327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9000" spc="-495" u="sng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  <a:hlinkClick r:id="rId6" tooltip="https://www.linkedin.com/in/gracekim16/"/>
              </a:rPr>
              <a:t>LinkedIn Walkthrough</a:t>
            </a:r>
          </a:p>
        </p:txBody>
      </p:sp>
      <p:grpSp>
        <p:nvGrpSpPr>
          <p:cNvPr name="Group 17" id="17"/>
          <p:cNvGrpSpPr/>
          <p:nvPr/>
        </p:nvGrpSpPr>
        <p:grpSpPr>
          <a:xfrm rot="-9952311">
            <a:off x="459740" y="-1861361"/>
            <a:ext cx="7828238" cy="7984016"/>
            <a:chOff x="0" y="0"/>
            <a:chExt cx="6062980" cy="61836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>
                <a:alpha val="13725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9029" y="9258300"/>
            <a:ext cx="669671" cy="66967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942902" y="9591348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18401" y="4194073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04105" y="7485757"/>
            <a:ext cx="4391469" cy="4391469"/>
          </a:xfrm>
          <a:custGeom>
            <a:avLst/>
            <a:gdLst/>
            <a:ahLst/>
            <a:cxnLst/>
            <a:rect r="r" b="b" t="t" l="l"/>
            <a:pathLst>
              <a:path h="4391469" w="4391469">
                <a:moveTo>
                  <a:pt x="0" y="0"/>
                </a:moveTo>
                <a:lnTo>
                  <a:pt x="4391469" y="0"/>
                </a:lnTo>
                <a:lnTo>
                  <a:pt x="4391469" y="4391469"/>
                </a:lnTo>
                <a:lnTo>
                  <a:pt x="0" y="4391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589629" y="8588629"/>
            <a:ext cx="669671" cy="66967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396684" y="234227"/>
            <a:ext cx="1006245" cy="10062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3034101">
            <a:off x="15017912" y="3471418"/>
            <a:ext cx="3813105" cy="3888984"/>
            <a:chOff x="0" y="0"/>
            <a:chExt cx="6062980" cy="61836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6" id="16"/>
          <p:cNvSpPr txBox="true"/>
          <p:nvPr/>
        </p:nvSpPr>
        <p:spPr>
          <a:xfrm rot="0">
            <a:off x="5501484" y="4450080"/>
            <a:ext cx="13006327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9000" spc="-495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Any Questions?</a:t>
            </a:r>
          </a:p>
        </p:txBody>
      </p:sp>
      <p:grpSp>
        <p:nvGrpSpPr>
          <p:cNvPr name="Group 17" id="17"/>
          <p:cNvGrpSpPr/>
          <p:nvPr/>
        </p:nvGrpSpPr>
        <p:grpSpPr>
          <a:xfrm rot="-9952311">
            <a:off x="459740" y="-1861361"/>
            <a:ext cx="7828238" cy="7984016"/>
            <a:chOff x="0" y="0"/>
            <a:chExt cx="6062980" cy="61836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>
                <a:alpha val="13725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9029" y="9258300"/>
            <a:ext cx="669671" cy="66967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w="133350" cap="sq">
              <a:solidFill>
                <a:srgbClr val="6CA595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2850082">
            <a:off x="14546386" y="2175720"/>
            <a:ext cx="6514976" cy="6644620"/>
            <a:chOff x="0" y="0"/>
            <a:chExt cx="6062980" cy="61836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>
                <a:alpha val="13725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601551" y="9838667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18401" y="4194073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82369" y="9310021"/>
            <a:ext cx="2875416" cy="2875416"/>
          </a:xfrm>
          <a:custGeom>
            <a:avLst/>
            <a:gdLst/>
            <a:ahLst/>
            <a:cxnLst/>
            <a:rect r="r" b="b" t="t" l="l"/>
            <a:pathLst>
              <a:path h="2875416" w="2875416">
                <a:moveTo>
                  <a:pt x="0" y="0"/>
                </a:moveTo>
                <a:lnTo>
                  <a:pt x="2875416" y="0"/>
                </a:lnTo>
                <a:lnTo>
                  <a:pt x="2875416" y="2875416"/>
                </a:lnTo>
                <a:lnTo>
                  <a:pt x="0" y="2875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6589629" y="8588629"/>
            <a:ext cx="669671" cy="66967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938182" y="737350"/>
            <a:ext cx="1006245" cy="1006245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104504" y="8695999"/>
            <a:ext cx="2839923" cy="2896436"/>
            <a:chOff x="0" y="0"/>
            <a:chExt cx="6062980" cy="618363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6190803" y="5090739"/>
            <a:ext cx="919479" cy="919479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432564" y="5394896"/>
            <a:ext cx="435956" cy="311164"/>
          </a:xfrm>
          <a:custGeom>
            <a:avLst/>
            <a:gdLst/>
            <a:ahLst/>
            <a:cxnLst/>
            <a:rect r="r" b="b" t="t" l="l"/>
            <a:pathLst>
              <a:path h="311164" w="435956">
                <a:moveTo>
                  <a:pt x="0" y="0"/>
                </a:moveTo>
                <a:lnTo>
                  <a:pt x="435957" y="0"/>
                </a:lnTo>
                <a:lnTo>
                  <a:pt x="435957" y="311164"/>
                </a:lnTo>
                <a:lnTo>
                  <a:pt x="0" y="311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158822" y="831531"/>
            <a:ext cx="1861014" cy="1573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6"/>
              </a:lnSpc>
            </a:pPr>
            <a:r>
              <a:rPr lang="en-US" sz="3505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Giggling Platypus Co.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6190803" y="6508967"/>
            <a:ext cx="823820" cy="823820"/>
          </a:xfrm>
          <a:custGeom>
            <a:avLst/>
            <a:gdLst/>
            <a:ahLst/>
            <a:cxnLst/>
            <a:rect r="r" b="b" t="t" l="l"/>
            <a:pathLst>
              <a:path h="823820" w="823820">
                <a:moveTo>
                  <a:pt x="0" y="0"/>
                </a:moveTo>
                <a:lnTo>
                  <a:pt x="823819" y="0"/>
                </a:lnTo>
                <a:lnTo>
                  <a:pt x="823819" y="823820"/>
                </a:lnTo>
                <a:lnTo>
                  <a:pt x="0" y="8238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21813" y="4112928"/>
            <a:ext cx="4087823" cy="4000848"/>
          </a:xfrm>
          <a:custGeom>
            <a:avLst/>
            <a:gdLst/>
            <a:ahLst/>
            <a:cxnLst/>
            <a:rect r="r" b="b" t="t" l="l"/>
            <a:pathLst>
              <a:path h="4000848" w="4087823">
                <a:moveTo>
                  <a:pt x="0" y="0"/>
                </a:moveTo>
                <a:lnTo>
                  <a:pt x="4087823" y="0"/>
                </a:lnTo>
                <a:lnTo>
                  <a:pt x="4087823" y="4000848"/>
                </a:lnTo>
                <a:lnTo>
                  <a:pt x="0" y="40008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342140" y="3968438"/>
            <a:ext cx="4327791" cy="4289828"/>
          </a:xfrm>
          <a:custGeom>
            <a:avLst/>
            <a:gdLst/>
            <a:ahLst/>
            <a:cxnLst/>
            <a:rect r="r" b="b" t="t" l="l"/>
            <a:pathLst>
              <a:path h="4289828" w="4327791">
                <a:moveTo>
                  <a:pt x="0" y="0"/>
                </a:moveTo>
                <a:lnTo>
                  <a:pt x="4327792" y="0"/>
                </a:lnTo>
                <a:lnTo>
                  <a:pt x="4327792" y="4289828"/>
                </a:lnTo>
                <a:lnTo>
                  <a:pt x="0" y="42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342140" y="1876748"/>
            <a:ext cx="10616804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9000" spc="-495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Contact Information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258339" y="5231057"/>
            <a:ext cx="5142873" cy="515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gracekim3002@gmail.com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58339" y="6704607"/>
            <a:ext cx="6559965" cy="515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u="sng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  <a:hlinkClick r:id="rId12" tooltip="https://www.linkedin.com/in/seyunkim03/"/>
              </a:rPr>
              <a:t>https://www.linkedin.com/in/seyunkim03/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9029" y="9258300"/>
            <a:ext cx="669671" cy="66967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601551" y="9838667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132034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82369" y="9310021"/>
            <a:ext cx="2875416" cy="2875416"/>
          </a:xfrm>
          <a:custGeom>
            <a:avLst/>
            <a:gdLst/>
            <a:ahLst/>
            <a:cxnLst/>
            <a:rect r="r" b="b" t="t" l="l"/>
            <a:pathLst>
              <a:path h="2875416" w="2875416">
                <a:moveTo>
                  <a:pt x="0" y="0"/>
                </a:moveTo>
                <a:lnTo>
                  <a:pt x="2875416" y="0"/>
                </a:lnTo>
                <a:lnTo>
                  <a:pt x="2875416" y="2875416"/>
                </a:lnTo>
                <a:lnTo>
                  <a:pt x="0" y="2875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589629" y="8588629"/>
            <a:ext cx="669671" cy="66967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00320" y="580367"/>
            <a:ext cx="1006245" cy="10062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721131" y="295377"/>
            <a:ext cx="2839923" cy="2896436"/>
            <a:chOff x="0" y="0"/>
            <a:chExt cx="6062980" cy="61836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820179" y="2158165"/>
            <a:ext cx="5171754" cy="5970671"/>
          </a:xfrm>
          <a:custGeom>
            <a:avLst/>
            <a:gdLst/>
            <a:ahLst/>
            <a:cxnLst/>
            <a:rect r="r" b="b" t="t" l="l"/>
            <a:pathLst>
              <a:path h="5970671" w="5171754">
                <a:moveTo>
                  <a:pt x="0" y="0"/>
                </a:moveTo>
                <a:lnTo>
                  <a:pt x="5171754" y="0"/>
                </a:lnTo>
                <a:lnTo>
                  <a:pt x="5171754" y="5970670"/>
                </a:lnTo>
                <a:lnTo>
                  <a:pt x="0" y="59706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695" t="0" r="-10751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329944" y="1959376"/>
            <a:ext cx="6094664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9000" spc="-495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Grace Kim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73426" y="3475667"/>
            <a:ext cx="10951640" cy="4295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5683"/>
              </a:lnSpc>
              <a:buFont typeface="Arial"/>
              <a:buChar char="•"/>
            </a:pPr>
            <a:r>
              <a:rPr lang="en-US" sz="2799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IS &amp; Marketing dual major at UToledo | Spring ‘25</a:t>
            </a:r>
          </a:p>
          <a:p>
            <a:pPr algn="l" marL="604516" indent="-302258" lvl="1">
              <a:lnSpc>
                <a:spcPts val="5683"/>
              </a:lnSpc>
              <a:buFont typeface="Arial"/>
              <a:buChar char="•"/>
            </a:pPr>
            <a:r>
              <a:rPr lang="en-US" sz="2799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Talent acquisition and social media professional experience</a:t>
            </a:r>
          </a:p>
          <a:p>
            <a:pPr algn="l" marL="604516" indent="-302258" lvl="1">
              <a:lnSpc>
                <a:spcPts val="5683"/>
              </a:lnSpc>
              <a:buFont typeface="Arial"/>
              <a:buChar char="•"/>
            </a:pPr>
            <a:r>
              <a:rPr lang="en-US" sz="2799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President of AMA / 2023-24 Outstanding Chapter Award</a:t>
            </a:r>
          </a:p>
          <a:p>
            <a:pPr algn="l" marL="604516" indent="-302258" lvl="1">
              <a:lnSpc>
                <a:spcPts val="5683"/>
              </a:lnSpc>
              <a:buFont typeface="Arial"/>
              <a:buChar char="•"/>
            </a:pPr>
            <a:r>
              <a:rPr lang="en-US" sz="2799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Collegiate Vice President on National Council of PSE</a:t>
            </a:r>
          </a:p>
          <a:p>
            <a:pPr algn="l" marL="604516" indent="-302258" lvl="1">
              <a:lnSpc>
                <a:spcPts val="5683"/>
              </a:lnSpc>
              <a:buFont typeface="Arial"/>
              <a:buChar char="•"/>
            </a:pPr>
            <a:r>
              <a:rPr lang="en-US" sz="2799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6 internships during last 3.5 years of undergrad</a:t>
            </a:r>
          </a:p>
          <a:p>
            <a:pPr algn="l" marL="604516" indent="-302258" lvl="1">
              <a:lnSpc>
                <a:spcPts val="5683"/>
              </a:lnSpc>
              <a:buFont typeface="Arial"/>
              <a:buChar char="•"/>
            </a:pPr>
            <a:r>
              <a:rPr lang="en-US" sz="2799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Personal career mentor in-person and virtually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9029" y="9258300"/>
            <a:ext cx="669671" cy="66967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818774" y="1282781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4" y="0"/>
                </a:lnTo>
                <a:lnTo>
                  <a:pt x="685754" y="896665"/>
                </a:lnTo>
                <a:lnTo>
                  <a:pt x="0" y="896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18401" y="4194073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402929" y="5515033"/>
            <a:ext cx="2875416" cy="2875416"/>
          </a:xfrm>
          <a:custGeom>
            <a:avLst/>
            <a:gdLst/>
            <a:ahLst/>
            <a:cxnLst/>
            <a:rect r="r" b="b" t="t" l="l"/>
            <a:pathLst>
              <a:path h="2875416" w="2875416">
                <a:moveTo>
                  <a:pt x="0" y="0"/>
                </a:moveTo>
                <a:lnTo>
                  <a:pt x="2875416" y="0"/>
                </a:lnTo>
                <a:lnTo>
                  <a:pt x="2875416" y="2875416"/>
                </a:lnTo>
                <a:lnTo>
                  <a:pt x="0" y="2875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589629" y="8588629"/>
            <a:ext cx="669671" cy="66967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396684" y="234227"/>
            <a:ext cx="1006245" cy="10062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664605" y="8588629"/>
            <a:ext cx="2839923" cy="2896436"/>
            <a:chOff x="0" y="0"/>
            <a:chExt cx="6062980" cy="61836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6" id="16"/>
          <p:cNvSpPr txBox="true"/>
          <p:nvPr/>
        </p:nvSpPr>
        <p:spPr>
          <a:xfrm rot="0">
            <a:off x="820950" y="547052"/>
            <a:ext cx="13780600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9000" spc="-495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Building an Effective Profile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3376000" y="-458778"/>
            <a:ext cx="6941047" cy="7079171"/>
            <a:chOff x="0" y="0"/>
            <a:chExt cx="6062980" cy="61836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>
                <a:alpha val="13725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9" id="19"/>
          <p:cNvSpPr txBox="true"/>
          <p:nvPr/>
        </p:nvSpPr>
        <p:spPr>
          <a:xfrm rot="0">
            <a:off x="693865" y="2184520"/>
            <a:ext cx="13589927" cy="629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b="true" sz="2699" spc="148">
                <a:solidFill>
                  <a:srgbClr val="251D1A"/>
                </a:solidFill>
                <a:latin typeface="Agrandir Bold"/>
                <a:ea typeface="Agrandir Bold"/>
                <a:cs typeface="Agrandir Bold"/>
                <a:sym typeface="Agrandir Bold"/>
              </a:rPr>
              <a:t>Profile Photo</a:t>
            </a: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 – should be high quality with a neutral background, just you.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b="true" sz="2699" spc="148">
                <a:solidFill>
                  <a:srgbClr val="251D1A"/>
                </a:solidFill>
                <a:latin typeface="Agrandir Bold"/>
                <a:ea typeface="Agrandir Bold"/>
                <a:cs typeface="Agrandir Bold"/>
                <a:sym typeface="Agrandir Bold"/>
              </a:rPr>
              <a:t>Your LinkedIn Headline</a:t>
            </a: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 – professional brand and differentiation.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b="true" sz="2699" spc="148">
                <a:solidFill>
                  <a:srgbClr val="251D1A"/>
                </a:solidFill>
                <a:latin typeface="Agrandir Bold"/>
                <a:ea typeface="Agrandir Bold"/>
                <a:cs typeface="Agrandir Bold"/>
                <a:sym typeface="Agrandir Bold"/>
              </a:rPr>
              <a:t>Introduce yourself </a:t>
            </a: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in the first person in your profile summary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b="true" sz="2699" spc="148">
                <a:solidFill>
                  <a:srgbClr val="251D1A"/>
                </a:solidFill>
                <a:latin typeface="Agrandir Bold"/>
                <a:ea typeface="Agrandir Bold"/>
                <a:cs typeface="Agrandir Bold"/>
                <a:sym typeface="Agrandir Bold"/>
              </a:rPr>
              <a:t>Show impact and results </a:t>
            </a: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with media posts showcasing your experience and using key words.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b="true" sz="2699" spc="148">
                <a:solidFill>
                  <a:srgbClr val="251D1A"/>
                </a:solidFill>
                <a:latin typeface="Agrandir Bold"/>
                <a:ea typeface="Agrandir Bold"/>
                <a:cs typeface="Agrandir Bold"/>
                <a:sym typeface="Agrandir Bold"/>
              </a:rPr>
              <a:t>Pick 3 to 5 of your top skills</a:t>
            </a: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 to showcase and ask for endorsements this improves searchability by </a:t>
            </a:r>
            <a:r>
              <a:rPr lang="en-US" b="true" sz="2699" spc="148">
                <a:solidFill>
                  <a:srgbClr val="251D1A"/>
                </a:solidFill>
                <a:latin typeface="Agrandir Bold"/>
                <a:ea typeface="Agrandir Bold"/>
                <a:cs typeface="Agrandir Bold"/>
                <a:sym typeface="Agrandir Bold"/>
              </a:rPr>
              <a:t>27%</a:t>
            </a: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9029" y="9258300"/>
            <a:ext cx="669671" cy="66967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229620" y="1876086"/>
            <a:ext cx="621616" cy="812802"/>
          </a:xfrm>
          <a:custGeom>
            <a:avLst/>
            <a:gdLst/>
            <a:ahLst/>
            <a:cxnLst/>
            <a:rect r="r" b="b" t="t" l="l"/>
            <a:pathLst>
              <a:path h="812802" w="621616">
                <a:moveTo>
                  <a:pt x="0" y="0"/>
                </a:moveTo>
                <a:lnTo>
                  <a:pt x="621616" y="0"/>
                </a:lnTo>
                <a:lnTo>
                  <a:pt x="621616" y="812802"/>
                </a:lnTo>
                <a:lnTo>
                  <a:pt x="0" y="812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18401" y="4194073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665611" y="5712501"/>
            <a:ext cx="2606481" cy="2606481"/>
          </a:xfrm>
          <a:custGeom>
            <a:avLst/>
            <a:gdLst/>
            <a:ahLst/>
            <a:cxnLst/>
            <a:rect r="r" b="b" t="t" l="l"/>
            <a:pathLst>
              <a:path h="2606481" w="2606481">
                <a:moveTo>
                  <a:pt x="0" y="0"/>
                </a:moveTo>
                <a:lnTo>
                  <a:pt x="2606481" y="0"/>
                </a:lnTo>
                <a:lnTo>
                  <a:pt x="2606481" y="2606481"/>
                </a:lnTo>
                <a:lnTo>
                  <a:pt x="0" y="2606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834849" y="8498627"/>
            <a:ext cx="607037" cy="60703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753479" y="925603"/>
            <a:ext cx="912132" cy="912132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276928" y="8498627"/>
            <a:ext cx="2574308" cy="2625535"/>
            <a:chOff x="0" y="0"/>
            <a:chExt cx="6062980" cy="61836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6" id="16"/>
          <p:cNvSpPr txBox="true"/>
          <p:nvPr/>
        </p:nvSpPr>
        <p:spPr>
          <a:xfrm rot="0">
            <a:off x="1028700" y="988246"/>
            <a:ext cx="14724779" cy="1245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23"/>
              </a:lnSpc>
            </a:pPr>
            <a:r>
              <a:rPr lang="en-US" sz="8069" spc="-443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But what is my personal brand?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4564082" y="297414"/>
            <a:ext cx="5520816" cy="7237279"/>
            <a:chOff x="0" y="0"/>
            <a:chExt cx="4717060" cy="61836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257810" y="-427990"/>
              <a:ext cx="5393971" cy="7203440"/>
            </a:xfrm>
            <a:custGeom>
              <a:avLst/>
              <a:gdLst/>
              <a:ahLst/>
              <a:cxnLst/>
              <a:rect r="r" b="b" t="t" l="l"/>
              <a:pathLst>
                <a:path h="7203440" w="5393971">
                  <a:moveTo>
                    <a:pt x="2860394" y="1123950"/>
                  </a:moveTo>
                  <a:cubicBezTo>
                    <a:pt x="2512593" y="1784350"/>
                    <a:pt x="2554092" y="2346960"/>
                    <a:pt x="2161827" y="2646680"/>
                  </a:cubicBezTo>
                  <a:cubicBezTo>
                    <a:pt x="1371368" y="3252470"/>
                    <a:pt x="561148" y="2674620"/>
                    <a:pt x="312154" y="3713480"/>
                  </a:cubicBezTo>
                  <a:cubicBezTo>
                    <a:pt x="0" y="4777740"/>
                    <a:pt x="710347" y="5806440"/>
                    <a:pt x="2077840" y="6450330"/>
                  </a:cubicBezTo>
                  <a:cubicBezTo>
                    <a:pt x="3672590" y="7203440"/>
                    <a:pt x="5393971" y="5153660"/>
                    <a:pt x="4918550" y="3628390"/>
                  </a:cubicBezTo>
                  <a:cubicBezTo>
                    <a:pt x="4602367" y="2364740"/>
                    <a:pt x="5199660" y="1811020"/>
                    <a:pt x="4820731" y="1123950"/>
                  </a:cubicBezTo>
                  <a:cubicBezTo>
                    <a:pt x="4281243" y="0"/>
                    <a:pt x="3232898" y="415290"/>
                    <a:pt x="2860394" y="1123950"/>
                  </a:cubicBezTo>
                  <a:close/>
                </a:path>
              </a:pathLst>
            </a:custGeom>
            <a:solidFill>
              <a:srgbClr val="004AAD">
                <a:alpha val="13725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9" id="19"/>
          <p:cNvSpPr txBox="true"/>
          <p:nvPr/>
        </p:nvSpPr>
        <p:spPr>
          <a:xfrm rot="0">
            <a:off x="789201" y="2624388"/>
            <a:ext cx="13589927" cy="629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Who are you? (Self-reflection)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How do you want to brand yourself / be remembered?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People don't remember what you do, but how you make them feel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Personality tests:</a:t>
            </a:r>
          </a:p>
          <a:p>
            <a:pPr algn="l" marL="1165850" indent="-388617" lvl="2">
              <a:lnSpc>
                <a:spcPts val="6290"/>
              </a:lnSpc>
              <a:buFont typeface="Arial"/>
              <a:buChar char="⚬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Meyers Brigg, DISC Assessment, Insights Colors, PI Assessment, Enneagram, EI test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Meditation</a:t>
            </a: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, journaling, therapy, asking friends and family.</a:t>
            </a:r>
          </a:p>
          <a:p>
            <a:pPr algn="l">
              <a:lnSpc>
                <a:spcPts val="629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694279" y="2644694"/>
            <a:ext cx="6640083" cy="661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4"/>
              </a:lnSpc>
            </a:pPr>
            <a:r>
              <a:rPr lang="en-US" sz="3077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About Me</a:t>
            </a:r>
          </a:p>
          <a:p>
            <a:pPr algn="l">
              <a:lnSpc>
                <a:spcPts val="5784"/>
              </a:lnSpc>
            </a:pPr>
            <a:r>
              <a:rPr lang="en-US" sz="3077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Building an Effective LinkedIn Profile</a:t>
            </a:r>
          </a:p>
          <a:p>
            <a:pPr algn="l">
              <a:lnSpc>
                <a:spcPts val="5784"/>
              </a:lnSpc>
            </a:pPr>
            <a:r>
              <a:rPr lang="en-US" sz="3077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Personal Brand</a:t>
            </a:r>
          </a:p>
          <a:p>
            <a:pPr algn="l">
              <a:lnSpc>
                <a:spcPts val="5784"/>
              </a:lnSpc>
            </a:pPr>
            <a:r>
              <a:rPr lang="en-US" sz="3077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Job Seeker Ettiquette</a:t>
            </a:r>
          </a:p>
          <a:p>
            <a:pPr algn="l">
              <a:lnSpc>
                <a:spcPts val="5784"/>
              </a:lnSpc>
            </a:pPr>
            <a:r>
              <a:rPr lang="en-US" sz="3077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Following up</a:t>
            </a:r>
          </a:p>
          <a:p>
            <a:pPr algn="l">
              <a:lnSpc>
                <a:spcPts val="5784"/>
              </a:lnSpc>
            </a:pPr>
            <a:r>
              <a:rPr lang="en-US" sz="3077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What to Post</a:t>
            </a:r>
          </a:p>
          <a:p>
            <a:pPr algn="l">
              <a:lnSpc>
                <a:spcPts val="5784"/>
              </a:lnSpc>
            </a:pPr>
            <a:r>
              <a:rPr lang="en-US" sz="3077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Common Mistakes</a:t>
            </a:r>
          </a:p>
          <a:p>
            <a:pPr algn="l">
              <a:lnSpc>
                <a:spcPts val="5784"/>
              </a:lnSpc>
            </a:pPr>
            <a:r>
              <a:rPr lang="en-US" sz="3077">
                <a:solidFill>
                  <a:srgbClr val="1B1511"/>
                </a:solidFill>
                <a:latin typeface="Agrandir"/>
                <a:ea typeface="Agrandir"/>
                <a:cs typeface="Agrandir"/>
                <a:sym typeface="Agrandir"/>
              </a:rPr>
              <a:t>LinkedIn Walkthrough</a:t>
            </a:r>
          </a:p>
          <a:p>
            <a:pPr algn="l">
              <a:lnSpc>
                <a:spcPts val="5784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9029" y="9258300"/>
            <a:ext cx="669671" cy="66967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818774" y="1282781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4" y="0"/>
                </a:lnTo>
                <a:lnTo>
                  <a:pt x="685754" y="896665"/>
                </a:lnTo>
                <a:lnTo>
                  <a:pt x="0" y="896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18401" y="4194073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402929" y="5515033"/>
            <a:ext cx="2875416" cy="2875416"/>
          </a:xfrm>
          <a:custGeom>
            <a:avLst/>
            <a:gdLst/>
            <a:ahLst/>
            <a:cxnLst/>
            <a:rect r="r" b="b" t="t" l="l"/>
            <a:pathLst>
              <a:path h="2875416" w="2875416">
                <a:moveTo>
                  <a:pt x="0" y="0"/>
                </a:moveTo>
                <a:lnTo>
                  <a:pt x="2875416" y="0"/>
                </a:lnTo>
                <a:lnTo>
                  <a:pt x="2875416" y="2875416"/>
                </a:lnTo>
                <a:lnTo>
                  <a:pt x="0" y="2875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589629" y="8588629"/>
            <a:ext cx="669671" cy="66967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396684" y="234227"/>
            <a:ext cx="1006245" cy="10062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20950" y="547052"/>
            <a:ext cx="13780600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9000" spc="-495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Job Seeker Ettiquette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3943321" y="-458778"/>
            <a:ext cx="6373727" cy="6500560"/>
            <a:chOff x="0" y="0"/>
            <a:chExt cx="6062980" cy="618363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>
                <a:alpha val="13725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7" id="17"/>
          <p:cNvSpPr txBox="true"/>
          <p:nvPr/>
        </p:nvSpPr>
        <p:spPr>
          <a:xfrm rot="0">
            <a:off x="693865" y="2429553"/>
            <a:ext cx="13589927" cy="4717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Quality connections with purpose - quality over quantity.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Personalized invitations for connection requests.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Professional communication- Please and Thank you, avoid personal matters and keep it clean.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Privacy settings- adjust notifications on LinkedIn.</a:t>
            </a:r>
          </a:p>
          <a:p>
            <a:pPr algn="l">
              <a:lnSpc>
                <a:spcPts val="6290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467352" y="7438772"/>
            <a:ext cx="15581979" cy="1292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en-US" sz="2484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“Hi XXXX, I am currently exploring career opportunities in cybersecurity and came across your profile. </a:t>
            </a:r>
          </a:p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en-US" sz="2484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I am impressed by your accomplishments and would love to speak about your career path. </a:t>
            </a:r>
          </a:p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en-US" sz="2484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Would you have 15 minutes to chat on a call?”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9029" y="9258300"/>
            <a:ext cx="669671" cy="66967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818774" y="1282781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4" y="0"/>
                </a:lnTo>
                <a:lnTo>
                  <a:pt x="685754" y="896665"/>
                </a:lnTo>
                <a:lnTo>
                  <a:pt x="0" y="896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18401" y="4194073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402929" y="5515033"/>
            <a:ext cx="2875416" cy="2875416"/>
          </a:xfrm>
          <a:custGeom>
            <a:avLst/>
            <a:gdLst/>
            <a:ahLst/>
            <a:cxnLst/>
            <a:rect r="r" b="b" t="t" l="l"/>
            <a:pathLst>
              <a:path h="2875416" w="2875416">
                <a:moveTo>
                  <a:pt x="0" y="0"/>
                </a:moveTo>
                <a:lnTo>
                  <a:pt x="2875416" y="0"/>
                </a:lnTo>
                <a:lnTo>
                  <a:pt x="2875416" y="2875416"/>
                </a:lnTo>
                <a:lnTo>
                  <a:pt x="0" y="2875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589629" y="8588629"/>
            <a:ext cx="669671" cy="66967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396684" y="234227"/>
            <a:ext cx="1006245" cy="10062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20950" y="1273256"/>
            <a:ext cx="13780600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9000" spc="-495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Following Up on LinkedIn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9397" y="2975095"/>
            <a:ext cx="15591487" cy="5508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After applying for a job, follow-up with a brief message expressing your interest.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Network follow-up, always send a thank you note within 24 hours of meeting the person, whether you meet them at an event or interview.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When sending your note, try and include a detail from your conversation. 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Stay engaged with your emails and messages regularly.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Thank-You notes are life-changing.</a:t>
            </a:r>
          </a:p>
          <a:p>
            <a:pPr algn="l">
              <a:lnSpc>
                <a:spcPts val="629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9029" y="9258300"/>
            <a:ext cx="669671" cy="66967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818774" y="1282781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4" y="0"/>
                </a:lnTo>
                <a:lnTo>
                  <a:pt x="685754" y="896665"/>
                </a:lnTo>
                <a:lnTo>
                  <a:pt x="0" y="896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18401" y="4194073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402929" y="5515033"/>
            <a:ext cx="2875416" cy="2875416"/>
          </a:xfrm>
          <a:custGeom>
            <a:avLst/>
            <a:gdLst/>
            <a:ahLst/>
            <a:cxnLst/>
            <a:rect r="r" b="b" t="t" l="l"/>
            <a:pathLst>
              <a:path h="2875416" w="2875416">
                <a:moveTo>
                  <a:pt x="0" y="0"/>
                </a:moveTo>
                <a:lnTo>
                  <a:pt x="2875416" y="0"/>
                </a:lnTo>
                <a:lnTo>
                  <a:pt x="2875416" y="2875416"/>
                </a:lnTo>
                <a:lnTo>
                  <a:pt x="0" y="2875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6589629" y="8588629"/>
            <a:ext cx="669671" cy="66967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396684" y="234227"/>
            <a:ext cx="1006245" cy="100624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20950" y="1273256"/>
            <a:ext cx="13780600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9000" spc="-495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What To Post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9397" y="2975095"/>
            <a:ext cx="13255520" cy="3927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Anything professional related!!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Student organizations, events, job fairs, networking sessions, volunteering, passion projects, job / internship updates, “OpenToWork”, awards, scholarships</a:t>
            </a:r>
          </a:p>
          <a:p>
            <a:pPr algn="l">
              <a:lnSpc>
                <a:spcPts val="629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4" tooltip="https://www.linkedin.com/in/seyunkim03/recent-activity/all/"/>
          </p:cNvPr>
          <p:cNvSpPr/>
          <p:nvPr/>
        </p:nvSpPr>
        <p:spPr>
          <a:xfrm flipH="false" flipV="false" rot="0">
            <a:off x="6503253" y="3897054"/>
            <a:ext cx="6032377" cy="4114800"/>
          </a:xfrm>
          <a:custGeom>
            <a:avLst/>
            <a:gdLst/>
            <a:ahLst/>
            <a:cxnLst/>
            <a:rect r="r" b="b" t="t" l="l"/>
            <a:pathLst>
              <a:path h="4114800" w="6032377">
                <a:moveTo>
                  <a:pt x="0" y="0"/>
                </a:moveTo>
                <a:lnTo>
                  <a:pt x="6032377" y="0"/>
                </a:lnTo>
                <a:lnTo>
                  <a:pt x="60323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888730" y="1930654"/>
            <a:ext cx="13780600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9000" spc="-495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Post Examples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579068" y="9811194"/>
            <a:ext cx="669671" cy="66967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638" y="4746967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13904" y="8091265"/>
            <a:ext cx="4391469" cy="4391469"/>
          </a:xfrm>
          <a:custGeom>
            <a:avLst/>
            <a:gdLst/>
            <a:ahLst/>
            <a:cxnLst/>
            <a:rect r="r" b="b" t="t" l="l"/>
            <a:pathLst>
              <a:path h="4391469" w="4391469">
                <a:moveTo>
                  <a:pt x="0" y="0"/>
                </a:moveTo>
                <a:lnTo>
                  <a:pt x="4391469" y="0"/>
                </a:lnTo>
                <a:lnTo>
                  <a:pt x="4391469" y="4391470"/>
                </a:lnTo>
                <a:lnTo>
                  <a:pt x="0" y="43914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809668" y="9141523"/>
            <a:ext cx="669671" cy="669671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436511" y="636945"/>
            <a:ext cx="1006245" cy="100624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3034101">
            <a:off x="15572787" y="2203639"/>
            <a:ext cx="3813105" cy="3888984"/>
            <a:chOff x="0" y="0"/>
            <a:chExt cx="6062980" cy="618363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7" id="17"/>
          <p:cNvGrpSpPr/>
          <p:nvPr/>
        </p:nvGrpSpPr>
        <p:grpSpPr>
          <a:xfrm rot="9840830">
            <a:off x="-1293763" y="-2551524"/>
            <a:ext cx="7828238" cy="7984016"/>
            <a:chOff x="0" y="0"/>
            <a:chExt cx="6062980" cy="61836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>
                <a:alpha val="13725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9029" y="9258300"/>
            <a:ext cx="669671" cy="66967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315820" y="937374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4" y="0"/>
                </a:lnTo>
                <a:lnTo>
                  <a:pt x="685754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18401" y="4194073"/>
            <a:ext cx="685753" cy="896666"/>
          </a:xfrm>
          <a:custGeom>
            <a:avLst/>
            <a:gdLst/>
            <a:ahLst/>
            <a:cxnLst/>
            <a:rect r="r" b="b" t="t" l="l"/>
            <a:pathLst>
              <a:path h="896666" w="685753">
                <a:moveTo>
                  <a:pt x="0" y="0"/>
                </a:moveTo>
                <a:lnTo>
                  <a:pt x="685753" y="0"/>
                </a:lnTo>
                <a:lnTo>
                  <a:pt x="685753" y="896666"/>
                </a:lnTo>
                <a:lnTo>
                  <a:pt x="0" y="896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331903" y="7267074"/>
            <a:ext cx="669671" cy="669671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581612" y="279280"/>
            <a:ext cx="1006245" cy="100624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161651" y="8363364"/>
            <a:ext cx="2839923" cy="2896436"/>
            <a:chOff x="0" y="0"/>
            <a:chExt cx="6062980" cy="61836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257810" y="-427990"/>
              <a:ext cx="6739890" cy="7203440"/>
            </a:xfrm>
            <a:custGeom>
              <a:avLst/>
              <a:gdLst/>
              <a:ahLst/>
              <a:cxnLst/>
              <a:rect r="r" b="b" t="t" l="l"/>
              <a:pathLst>
                <a:path h="7203440" w="6739890">
                  <a:moveTo>
                    <a:pt x="3602990" y="1123950"/>
                  </a:moveTo>
                  <a:cubicBezTo>
                    <a:pt x="3155950" y="1784350"/>
                    <a:pt x="3209290" y="2346960"/>
                    <a:pt x="2705100" y="2646680"/>
                  </a:cubicBezTo>
                  <a:cubicBezTo>
                    <a:pt x="1689100" y="3252470"/>
                    <a:pt x="647700" y="2674620"/>
                    <a:pt x="327660" y="3713480"/>
                  </a:cubicBezTo>
                  <a:cubicBezTo>
                    <a:pt x="0" y="4777740"/>
                    <a:pt x="839470" y="5806440"/>
                    <a:pt x="2597150" y="6450330"/>
                  </a:cubicBezTo>
                  <a:cubicBezTo>
                    <a:pt x="4646930" y="7203440"/>
                    <a:pt x="6739890" y="5153660"/>
                    <a:pt x="6248400" y="3628390"/>
                  </a:cubicBezTo>
                  <a:cubicBezTo>
                    <a:pt x="5842000" y="2364740"/>
                    <a:pt x="6545580" y="1811020"/>
                    <a:pt x="6122670" y="1123950"/>
                  </a:cubicBezTo>
                  <a:cubicBezTo>
                    <a:pt x="5429250" y="0"/>
                    <a:pt x="4081780" y="415290"/>
                    <a:pt x="3602990" y="1123950"/>
                  </a:cubicBezTo>
                  <a:close/>
                </a:path>
              </a:pathLst>
            </a:custGeom>
            <a:solidFill>
              <a:srgbClr val="004AA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5" id="15"/>
          <p:cNvSpPr txBox="true"/>
          <p:nvPr/>
        </p:nvSpPr>
        <p:spPr>
          <a:xfrm rot="0">
            <a:off x="693865" y="772878"/>
            <a:ext cx="13780600" cy="137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80"/>
              </a:lnSpc>
            </a:pPr>
            <a:r>
              <a:rPr lang="en-US" sz="9000" spc="-495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Common Mistakes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04591" y="2494530"/>
            <a:ext cx="13255520" cy="629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Being too personal on LinkedIn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Hyperbolic messages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Not using it (posting and updating job status)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Not having a professional headshot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Not having a personalized profile URL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Poor headline / summary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Contradictory information on profile and resume</a:t>
            </a:r>
          </a:p>
          <a:p>
            <a:pPr algn="l" marL="582925" indent="-291463" lvl="1">
              <a:lnSpc>
                <a:spcPts val="6290"/>
              </a:lnSpc>
              <a:buFont typeface="Arial"/>
              <a:buChar char="•"/>
            </a:pPr>
            <a:r>
              <a:rPr lang="en-US" sz="2699" spc="148">
                <a:solidFill>
                  <a:srgbClr val="251D1A"/>
                </a:solidFill>
                <a:latin typeface="Agrandir"/>
                <a:ea typeface="Agrandir"/>
                <a:cs typeface="Agrandir"/>
                <a:sym typeface="Agrandir"/>
              </a:rPr>
              <a:t>No skills, recommendations, endorsements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DAGJJC1VLzk</dc:identifier>
  <dcterms:modified xsi:type="dcterms:W3CDTF">2011-08-01T06:04:30Z</dcterms:modified>
  <cp:revision>1</cp:revision>
  <dc:title>Optimizing LinkedIn</dc:title>
</cp:coreProperties>
</file>